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34587" autoAdjust="0"/>
    <p:restoredTop sz="94693" autoAdjust="0"/>
  </p:normalViewPr>
  <p:slideViewPr>
    <p:cSldViewPr>
      <p:cViewPr>
        <p:scale>
          <a:sx n="118" d="100"/>
          <a:sy n="118" d="100"/>
        </p:scale>
        <p:origin x="-148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42C2B83E-D428-4369-A7F0-801FE0220BFA}" type="datetimeFigureOut">
              <a:rPr lang="fr-FR" smtClean="0"/>
              <a:pPr/>
              <a:t>12/01/2017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9FC6346-66F9-4681-AFD1-38D4ACCF9D70}"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2C2B83E-D428-4369-A7F0-801FE0220BFA}" type="datetimeFigureOut">
              <a:rPr lang="fr-FR" smtClean="0"/>
              <a:pPr/>
              <a:t>12/01/2017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9FC6346-66F9-4681-AFD1-38D4ACCF9D7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2C2B83E-D428-4369-A7F0-801FE0220BFA}" type="datetimeFigureOut">
              <a:rPr lang="fr-FR" smtClean="0"/>
              <a:pPr/>
              <a:t>12/01/2017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9FC6346-66F9-4681-AFD1-38D4ACCF9D70}"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2C2B83E-D428-4369-A7F0-801FE0220BFA}" type="datetimeFigureOut">
              <a:rPr lang="fr-FR" smtClean="0"/>
              <a:pPr/>
              <a:t>12/01/2017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9FC6346-66F9-4681-AFD1-38D4ACCF9D70}"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42C2B83E-D428-4369-A7F0-801FE0220BFA}" type="datetimeFigureOut">
              <a:rPr lang="fr-FR" smtClean="0"/>
              <a:pPr/>
              <a:t>12/01/2017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9FC6346-66F9-4681-AFD1-38D4ACCF9D70}"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2C2B83E-D428-4369-A7F0-801FE0220BFA}" type="datetimeFigureOut">
              <a:rPr lang="fr-FR" smtClean="0"/>
              <a:pPr/>
              <a:t>12/01/2017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9FC6346-66F9-4681-AFD1-38D4ACCF9D70}"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2C2B83E-D428-4369-A7F0-801FE0220BFA}" type="datetimeFigureOut">
              <a:rPr lang="fr-FR" smtClean="0"/>
              <a:pPr/>
              <a:t>12/01/2017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9FC6346-66F9-4681-AFD1-38D4ACCF9D70}"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42C2B83E-D428-4369-A7F0-801FE0220BFA}" type="datetimeFigureOut">
              <a:rPr lang="fr-FR" smtClean="0"/>
              <a:pPr/>
              <a:t>12/01/2017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9FC6346-66F9-4681-AFD1-38D4ACCF9D70}"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2C2B83E-D428-4369-A7F0-801FE0220BFA}" type="datetimeFigureOut">
              <a:rPr lang="fr-FR" smtClean="0"/>
              <a:pPr/>
              <a:t>12/01/2017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9FC6346-66F9-4681-AFD1-38D4ACCF9D70}"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2C2B83E-D428-4369-A7F0-801FE0220BFA}" type="datetimeFigureOut">
              <a:rPr lang="fr-FR" smtClean="0"/>
              <a:pPr/>
              <a:t>12/01/2017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9FC6346-66F9-4681-AFD1-38D4ACCF9D70}"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2C2B83E-D428-4369-A7F0-801FE0220BFA}" type="datetimeFigureOut">
              <a:rPr lang="fr-FR" smtClean="0"/>
              <a:pPr/>
              <a:t>12/01/2017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9FC6346-66F9-4681-AFD1-38D4ACCF9D70}"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C2B83E-D428-4369-A7F0-801FE0220BFA}" type="datetimeFigureOut">
              <a:rPr lang="fr-FR" smtClean="0"/>
              <a:pPr/>
              <a:t>12/01/2017</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FC6346-66F9-4681-AFD1-38D4ACCF9D70}"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8.jpeg"/><Relationship Id="rId7" Type="http://schemas.openxmlformats.org/officeDocument/2006/relationships/image" Target="../media/image12.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a:effectLst/>
        </p:spPr>
      </p:pic>
      <p:pic>
        <p:nvPicPr>
          <p:cNvPr id="7" name="Picture 12" descr="NSIGLEFB"/>
          <p:cNvPicPr>
            <a:picLocks noChangeAspect="1" noChangeArrowheads="1"/>
          </p:cNvPicPr>
          <p:nvPr/>
        </p:nvPicPr>
        <p:blipFill>
          <a:blip r:embed="rId3" cstate="print"/>
          <a:srcRect/>
          <a:stretch>
            <a:fillRect/>
          </a:stretch>
        </p:blipFill>
        <p:spPr bwMode="auto">
          <a:xfrm>
            <a:off x="691652" y="714356"/>
            <a:ext cx="522762" cy="750917"/>
          </a:xfrm>
          <a:prstGeom prst="rect">
            <a:avLst/>
          </a:prstGeom>
          <a:ln>
            <a:noFill/>
          </a:ln>
          <a:effectLst>
            <a:outerShdw blurRad="292100" dist="139700" dir="2700000" algn="tl" rotWithShape="0">
              <a:srgbClr val="333333">
                <a:alpha val="65000"/>
              </a:srgbClr>
            </a:outerShdw>
          </a:effectLst>
        </p:spPr>
      </p:pic>
      <p:sp>
        <p:nvSpPr>
          <p:cNvPr id="8" name="ZoneTexte 7"/>
          <p:cNvSpPr txBox="1"/>
          <p:nvPr/>
        </p:nvSpPr>
        <p:spPr>
          <a:xfrm>
            <a:off x="571472" y="710967"/>
            <a:ext cx="2928958" cy="646331"/>
          </a:xfrm>
          <a:prstGeom prst="rect">
            <a:avLst/>
          </a:prstGeom>
          <a:noFill/>
        </p:spPr>
        <p:txBody>
          <a:bodyPr wrap="square" rtlCol="0">
            <a:spAutoFit/>
          </a:bodyPr>
          <a:lstStyle/>
          <a:p>
            <a:pPr algn="ctr"/>
            <a:r>
              <a:rPr lang="ar-TN" sz="1200" dirty="0" smtClean="0"/>
              <a:t>الجمهورية التونسية </a:t>
            </a:r>
          </a:p>
          <a:p>
            <a:pPr algn="ctr"/>
            <a:r>
              <a:rPr lang="ar-TN" sz="1200" dirty="0" smtClean="0"/>
              <a:t>وزارة الداخلية</a:t>
            </a:r>
          </a:p>
          <a:p>
            <a:pPr algn="ctr"/>
            <a:r>
              <a:rPr lang="ar-TN" sz="1200" dirty="0" smtClean="0"/>
              <a:t>الديوان الوطني للحماية المدنية</a:t>
            </a:r>
            <a:endParaRPr lang="fr-FR" sz="1200" dirty="0"/>
          </a:p>
        </p:txBody>
      </p:sp>
      <p:pic>
        <p:nvPicPr>
          <p:cNvPr id="1028" name="Picture 4" descr="C:\Users\pc\Desktop\دورة تكونية لفائدة متطوعي الحماية المدنية ببن عروس من 26_11_2014  إلى 30_11_2014\108___10\IMG_1439.JPG"/>
          <p:cNvPicPr>
            <a:picLocks noChangeAspect="1" noChangeArrowheads="1"/>
          </p:cNvPicPr>
          <p:nvPr/>
        </p:nvPicPr>
        <p:blipFill>
          <a:blip r:embed="rId4" cstate="print"/>
          <a:srcRect/>
          <a:stretch>
            <a:fillRect/>
          </a:stretch>
        </p:blipFill>
        <p:spPr bwMode="auto">
          <a:xfrm>
            <a:off x="785786" y="2714620"/>
            <a:ext cx="2301609" cy="1726128"/>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10" name="ZoneTexte 9"/>
          <p:cNvSpPr txBox="1"/>
          <p:nvPr/>
        </p:nvSpPr>
        <p:spPr>
          <a:xfrm>
            <a:off x="785786" y="2130974"/>
            <a:ext cx="2286016" cy="369332"/>
          </a:xfrm>
          <a:custGeom>
            <a:avLst/>
            <a:gdLst>
              <a:gd name="connsiteX0" fmla="*/ 0 w 2286016"/>
              <a:gd name="connsiteY0" fmla="*/ 0 h 369332"/>
              <a:gd name="connsiteX1" fmla="*/ 2286016 w 2286016"/>
              <a:gd name="connsiteY1" fmla="*/ 0 h 369332"/>
              <a:gd name="connsiteX2" fmla="*/ 2286016 w 2286016"/>
              <a:gd name="connsiteY2" fmla="*/ 369332 h 369332"/>
              <a:gd name="connsiteX3" fmla="*/ 0 w 2286016"/>
              <a:gd name="connsiteY3" fmla="*/ 369332 h 369332"/>
              <a:gd name="connsiteX4" fmla="*/ 0 w 2286016"/>
              <a:gd name="connsiteY4" fmla="*/ 0 h 3693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86016" h="369332">
                <a:moveTo>
                  <a:pt x="0" y="0"/>
                </a:moveTo>
                <a:lnTo>
                  <a:pt x="2286016" y="0"/>
                </a:lnTo>
                <a:lnTo>
                  <a:pt x="2286016" y="369332"/>
                </a:lnTo>
                <a:lnTo>
                  <a:pt x="0" y="369332"/>
                </a:lnTo>
                <a:lnTo>
                  <a:pt x="0" y="0"/>
                </a:lnTo>
                <a:close/>
              </a:path>
            </a:pathLst>
          </a:custGeom>
          <a:solidFill>
            <a:srgbClr val="00B050"/>
          </a:solidFill>
          <a:ln>
            <a:solidFill>
              <a:schemeClr val="lt1">
                <a:alpha val="85000"/>
              </a:schemeClr>
            </a:solidFill>
          </a:ln>
          <a:scene3d>
            <a:camera prst="perspectiveContrastingRightFacing">
              <a:rot lat="623785" lon="20400000" rev="213211"/>
            </a:camera>
            <a:lightRig rig="threePt" dir="t"/>
          </a:scene3d>
        </p:spPr>
        <p:style>
          <a:lnRef idx="3">
            <a:schemeClr val="lt1"/>
          </a:lnRef>
          <a:fillRef idx="1">
            <a:schemeClr val="accent3"/>
          </a:fillRef>
          <a:effectRef idx="1">
            <a:schemeClr val="accent3"/>
          </a:effectRef>
          <a:fontRef idx="minor">
            <a:schemeClr val="lt1"/>
          </a:fontRef>
        </p:style>
        <p:txBody>
          <a:bodyPr wrap="square" rtlCol="0">
            <a:normAutofit/>
          </a:bodyPr>
          <a:lstStyle/>
          <a:p>
            <a:pPr algn="ctr" rtl="1"/>
            <a:r>
              <a:rPr lang="ar-TN" dirty="0" smtClean="0"/>
              <a:t>التطوع</a:t>
            </a:r>
            <a:endParaRPr lang="fr-FR" dirty="0"/>
          </a:p>
        </p:txBody>
      </p:sp>
      <p:sp>
        <p:nvSpPr>
          <p:cNvPr id="12" name="ZoneTexte 11"/>
          <p:cNvSpPr txBox="1"/>
          <p:nvPr/>
        </p:nvSpPr>
        <p:spPr>
          <a:xfrm>
            <a:off x="785786" y="4702742"/>
            <a:ext cx="2214578" cy="369332"/>
          </a:xfrm>
          <a:prstGeom prst="rect">
            <a:avLst/>
          </a:prstGeom>
          <a:solidFill>
            <a:srgbClr val="00B050"/>
          </a:solidFill>
          <a:ln>
            <a:solidFill>
              <a:schemeClr val="lt1">
                <a:alpha val="85000"/>
              </a:schemeClr>
            </a:solidFill>
          </a:ln>
          <a:scene3d>
            <a:camera prst="isometricRightUp">
              <a:rot lat="2100000" lon="20400000" rev="0"/>
            </a:camera>
            <a:lightRig rig="threePt" dir="t"/>
          </a:scene3d>
        </p:spPr>
        <p:style>
          <a:lnRef idx="3">
            <a:schemeClr val="lt1"/>
          </a:lnRef>
          <a:fillRef idx="1">
            <a:schemeClr val="accent3"/>
          </a:fillRef>
          <a:effectRef idx="1">
            <a:schemeClr val="accent3"/>
          </a:effectRef>
          <a:fontRef idx="minor">
            <a:schemeClr val="lt1"/>
          </a:fontRef>
        </p:style>
        <p:txBody>
          <a:bodyPr wrap="square" rtlCol="0">
            <a:spAutoFit/>
          </a:bodyPr>
          <a:lstStyle/>
          <a:p>
            <a:pPr algn="ctr" rtl="1"/>
            <a:r>
              <a:rPr lang="ar-TN" dirty="0" smtClean="0"/>
              <a:t> بالحماية </a:t>
            </a:r>
            <a:r>
              <a:rPr lang="ar-TN" dirty="0" smtClean="0"/>
              <a:t>المدنية</a:t>
            </a:r>
            <a:endParaRPr lang="fr-FR" dirty="0"/>
          </a:p>
        </p:txBody>
      </p:sp>
      <p:sp>
        <p:nvSpPr>
          <p:cNvPr id="17" name="Ruban vers le haut 16"/>
          <p:cNvSpPr/>
          <p:nvPr/>
        </p:nvSpPr>
        <p:spPr>
          <a:xfrm>
            <a:off x="6000760" y="714356"/>
            <a:ext cx="2500330" cy="500066"/>
          </a:xfrm>
          <a:prstGeom prst="ribbon2">
            <a:avLst/>
          </a:prstGeom>
          <a:ln>
            <a:solidFill>
              <a:srgbClr val="00B050"/>
            </a:solid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fr-FR" sz="1400"/>
          </a:p>
        </p:txBody>
      </p:sp>
      <p:sp>
        <p:nvSpPr>
          <p:cNvPr id="18" name="ZoneTexte 17"/>
          <p:cNvSpPr txBox="1"/>
          <p:nvPr/>
        </p:nvSpPr>
        <p:spPr>
          <a:xfrm>
            <a:off x="6715140" y="714356"/>
            <a:ext cx="1071570" cy="400110"/>
          </a:xfrm>
          <a:prstGeom prst="rect">
            <a:avLst/>
          </a:prstGeom>
          <a:noFill/>
        </p:spPr>
        <p:txBody>
          <a:bodyPr wrap="square" rtlCol="0">
            <a:spAutoFit/>
          </a:bodyPr>
          <a:lstStyle/>
          <a:p>
            <a:pPr algn="ctr"/>
            <a:r>
              <a:rPr lang="ar-TN" sz="1000" b="1" dirty="0" smtClean="0">
                <a:solidFill>
                  <a:schemeClr val="bg1"/>
                </a:solidFill>
              </a:rPr>
              <a:t>التطوع بالحماية المدنية </a:t>
            </a:r>
            <a:endParaRPr lang="fr-FR" sz="1000" b="1" dirty="0">
              <a:solidFill>
                <a:schemeClr val="bg1"/>
              </a:solidFill>
            </a:endParaRPr>
          </a:p>
        </p:txBody>
      </p:sp>
      <p:sp>
        <p:nvSpPr>
          <p:cNvPr id="19" name="Organigramme : Stockage à accès séquentiel 18"/>
          <p:cNvSpPr/>
          <p:nvPr/>
        </p:nvSpPr>
        <p:spPr>
          <a:xfrm>
            <a:off x="6000760" y="3143248"/>
            <a:ext cx="2500330" cy="1643074"/>
          </a:xfrm>
          <a:prstGeom prst="flowChartMagneticTap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0" name="Rectangle 19"/>
          <p:cNvSpPr/>
          <p:nvPr/>
        </p:nvSpPr>
        <p:spPr>
          <a:xfrm flipH="1">
            <a:off x="5992596" y="4857760"/>
            <a:ext cx="2500330" cy="1143008"/>
          </a:xfrm>
          <a:prstGeom prst="wedgeRectCallou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Carré corné 20"/>
          <p:cNvSpPr/>
          <p:nvPr/>
        </p:nvSpPr>
        <p:spPr>
          <a:xfrm>
            <a:off x="6000760" y="1285860"/>
            <a:ext cx="2500330" cy="1785950"/>
          </a:xfrm>
          <a:prstGeom prst="foldedCorner">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ZoneTexte 21"/>
          <p:cNvSpPr txBox="1"/>
          <p:nvPr/>
        </p:nvSpPr>
        <p:spPr>
          <a:xfrm>
            <a:off x="6572264" y="1325391"/>
            <a:ext cx="1714512" cy="246221"/>
          </a:xfrm>
          <a:prstGeom prst="rect">
            <a:avLst/>
          </a:prstGeom>
          <a:noFill/>
        </p:spPr>
        <p:txBody>
          <a:bodyPr wrap="square" rtlCol="0">
            <a:spAutoFit/>
          </a:bodyPr>
          <a:lstStyle/>
          <a:p>
            <a:pPr algn="r" rtl="1"/>
            <a:r>
              <a:rPr lang="ar-TN" sz="1000" b="1" dirty="0" smtClean="0">
                <a:solidFill>
                  <a:srgbClr val="FFFF00"/>
                </a:solidFill>
              </a:rPr>
              <a:t>* الفئات المعنية بالتطوع:</a:t>
            </a:r>
            <a:endParaRPr lang="fr-FR" sz="1000" b="1" dirty="0">
              <a:solidFill>
                <a:srgbClr val="FFFF00"/>
              </a:solidFill>
            </a:endParaRPr>
          </a:p>
        </p:txBody>
      </p:sp>
      <p:sp>
        <p:nvSpPr>
          <p:cNvPr id="23" name="ZoneTexte 22"/>
          <p:cNvSpPr txBox="1"/>
          <p:nvPr/>
        </p:nvSpPr>
        <p:spPr>
          <a:xfrm>
            <a:off x="6072198" y="1643050"/>
            <a:ext cx="2357454" cy="1200329"/>
          </a:xfrm>
          <a:prstGeom prst="rect">
            <a:avLst/>
          </a:prstGeom>
          <a:noFill/>
        </p:spPr>
        <p:txBody>
          <a:bodyPr wrap="square" rtlCol="0">
            <a:spAutoFit/>
          </a:bodyPr>
          <a:lstStyle/>
          <a:p>
            <a:pPr algn="just" rtl="1"/>
            <a:r>
              <a:rPr lang="ar-TN" sz="1200" dirty="0" smtClean="0">
                <a:solidFill>
                  <a:schemeClr val="bg1"/>
                </a:solidFill>
              </a:rPr>
              <a:t>لا يقتصر التطوع ضمن أعوان الحماية المدنية على فئة معينة من أفراد الشعب أو على كفاءات واختصاصات محددة، بل يمس جميع الفئات من المواطنين أفراد أو جماعات في شكل منظمات أو جمعيات ومهما كانت اختصاصاتهم العلمية والمهنية.</a:t>
            </a:r>
            <a:endParaRPr lang="fr-FR" sz="1200" dirty="0">
              <a:solidFill>
                <a:schemeClr val="bg1"/>
              </a:solidFill>
            </a:endParaRPr>
          </a:p>
        </p:txBody>
      </p:sp>
      <p:sp>
        <p:nvSpPr>
          <p:cNvPr id="24" name="ZoneTexte 23"/>
          <p:cNvSpPr txBox="1"/>
          <p:nvPr/>
        </p:nvSpPr>
        <p:spPr>
          <a:xfrm>
            <a:off x="6858016" y="3214686"/>
            <a:ext cx="714380" cy="246221"/>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r" rtl="1"/>
            <a:r>
              <a:rPr lang="ar-TN" sz="1000" b="1" dirty="0" smtClean="0">
                <a:solidFill>
                  <a:srgbClr val="FFFF00"/>
                </a:solidFill>
              </a:rPr>
              <a:t>* الأفراد:</a:t>
            </a:r>
            <a:endParaRPr lang="fr-FR" sz="1000" b="1" dirty="0">
              <a:solidFill>
                <a:srgbClr val="FFFF00"/>
              </a:solidFill>
            </a:endParaRPr>
          </a:p>
        </p:txBody>
      </p:sp>
      <p:sp>
        <p:nvSpPr>
          <p:cNvPr id="25" name="ZoneTexte 24"/>
          <p:cNvSpPr txBox="1"/>
          <p:nvPr/>
        </p:nvSpPr>
        <p:spPr>
          <a:xfrm>
            <a:off x="6072198" y="3510179"/>
            <a:ext cx="2143140" cy="1061829"/>
          </a:xfrm>
          <a:prstGeom prst="rect">
            <a:avLst/>
          </a:prstGeom>
          <a:noFill/>
        </p:spPr>
        <p:txBody>
          <a:bodyPr wrap="square" rtlCol="0">
            <a:spAutoFit/>
          </a:bodyPr>
          <a:lstStyle/>
          <a:p>
            <a:pPr algn="just" rtl="1"/>
            <a:r>
              <a:rPr lang="ar-TN" sz="900" dirty="0" smtClean="0"/>
              <a:t>يمكن لأي فرد أن يتطوع بالحماية المدنية مهما كان اختصاصه</a:t>
            </a:r>
            <a:r>
              <a:rPr lang="ar-TN" sz="100" dirty="0" smtClean="0"/>
              <a:t> </a:t>
            </a:r>
            <a:r>
              <a:rPr lang="ar-TN" sz="900" dirty="0" smtClean="0"/>
              <a:t>أو</a:t>
            </a:r>
            <a:r>
              <a:rPr lang="ar-TN" sz="100" dirty="0" smtClean="0"/>
              <a:t> </a:t>
            </a:r>
            <a:r>
              <a:rPr lang="ar-TN" sz="900" dirty="0" smtClean="0"/>
              <a:t>كفاءته</a:t>
            </a:r>
            <a:r>
              <a:rPr lang="ar-TN" sz="100" dirty="0" smtClean="0"/>
              <a:t> </a:t>
            </a:r>
            <a:r>
              <a:rPr lang="ar-TN" sz="900" dirty="0" smtClean="0"/>
              <a:t>(العامل</a:t>
            </a:r>
            <a:r>
              <a:rPr lang="ar-TN" sz="100" dirty="0" smtClean="0"/>
              <a:t> </a:t>
            </a:r>
            <a:r>
              <a:rPr lang="ar-TN" sz="900" dirty="0" smtClean="0"/>
              <a:t>اليومي،العامل المختص،التلميذ،الطالب،إطار التعليم،الموظف،المهندس الطبيب،الممرض،السائق...)وكل من يمكنه جسديا وفكريا المساهمة بنوعية من الخدمات تدعم المجهود الجملي لمجابهة الكوارث ونجدة المتضررين وحماية مكاسبهم.</a:t>
            </a:r>
            <a:endParaRPr lang="fr-FR" sz="900" dirty="0"/>
          </a:p>
        </p:txBody>
      </p:sp>
      <p:sp>
        <p:nvSpPr>
          <p:cNvPr id="26" name="ZoneTexte 25"/>
          <p:cNvSpPr txBox="1"/>
          <p:nvPr/>
        </p:nvSpPr>
        <p:spPr>
          <a:xfrm>
            <a:off x="6929454" y="4929198"/>
            <a:ext cx="1428760" cy="246221"/>
          </a:xfrm>
          <a:prstGeom prst="rect">
            <a:avLst/>
          </a:prstGeom>
          <a:noFill/>
        </p:spPr>
        <p:txBody>
          <a:bodyPr wrap="square" rtlCol="0">
            <a:spAutoFit/>
          </a:bodyPr>
          <a:lstStyle/>
          <a:p>
            <a:pPr algn="r" rtl="1"/>
            <a:r>
              <a:rPr lang="ar-TN" sz="1000" b="1" dirty="0" smtClean="0">
                <a:solidFill>
                  <a:srgbClr val="FFFF00"/>
                </a:solidFill>
              </a:rPr>
              <a:t>* الهياكل الإدارية العليا:</a:t>
            </a:r>
            <a:endParaRPr lang="fr-FR" sz="1000" b="1" dirty="0">
              <a:solidFill>
                <a:srgbClr val="FFFF00"/>
              </a:solidFill>
            </a:endParaRPr>
          </a:p>
        </p:txBody>
      </p:sp>
      <p:sp>
        <p:nvSpPr>
          <p:cNvPr id="27" name="ZoneTexte 26"/>
          <p:cNvSpPr txBox="1"/>
          <p:nvPr/>
        </p:nvSpPr>
        <p:spPr>
          <a:xfrm>
            <a:off x="6000760" y="5143512"/>
            <a:ext cx="2428892" cy="769441"/>
          </a:xfrm>
          <a:prstGeom prst="rect">
            <a:avLst/>
          </a:prstGeom>
          <a:noFill/>
        </p:spPr>
        <p:txBody>
          <a:bodyPr wrap="square" rtlCol="0">
            <a:spAutoFit/>
          </a:bodyPr>
          <a:lstStyle/>
          <a:p>
            <a:pPr algn="just" rtl="1"/>
            <a:r>
              <a:rPr lang="ar-TN" sz="1100" dirty="0" smtClean="0">
                <a:solidFill>
                  <a:schemeClr val="bg1"/>
                </a:solidFill>
              </a:rPr>
              <a:t>يمكن لمختلف الوزارات والدواوين والجماعات العمومية المحلية أن تسخر عن طريق التطوع بالحماية المدنية عددا من الإطارات العليا الراجعة لها بالنظر من ذوي الكفاءات والخبرات العالية.</a:t>
            </a:r>
            <a:endParaRPr lang="fr-FR" sz="1100" dirty="0">
              <a:solidFill>
                <a:schemeClr val="bg1"/>
              </a:solidFill>
            </a:endParaRPr>
          </a:p>
        </p:txBody>
      </p:sp>
      <p:pic>
        <p:nvPicPr>
          <p:cNvPr id="28" name="Picture 2" descr="C:\Users\pc\Desktop\دورة تكونية لفائدة متطوعي الحماية المدنية ببن عروس من 26_11_2014  إلى 30_11_2014\108___10\IMG_1622.JPG"/>
          <p:cNvPicPr>
            <a:picLocks noChangeAspect="1" noChangeArrowheads="1"/>
          </p:cNvPicPr>
          <p:nvPr/>
        </p:nvPicPr>
        <p:blipFill>
          <a:blip r:embed="rId5" cstate="print"/>
          <a:srcRect/>
          <a:stretch>
            <a:fillRect/>
          </a:stretch>
        </p:blipFill>
        <p:spPr bwMode="auto">
          <a:xfrm rot="1015501">
            <a:off x="4719347" y="2650882"/>
            <a:ext cx="1046922" cy="785156"/>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32" name="Picture 3" descr="C:\Users\pc\Desktop\دورة تكونية لفائدة متطوعي الحماية المدنية ببن عروس من 26_11_2014  إلى 30_11_2014\108___10\IMG_1595.JPG"/>
          <p:cNvPicPr>
            <a:picLocks noChangeAspect="1" noChangeArrowheads="1"/>
          </p:cNvPicPr>
          <p:nvPr/>
        </p:nvPicPr>
        <p:blipFill>
          <a:blip r:embed="rId6" cstate="print"/>
          <a:srcRect/>
          <a:stretch>
            <a:fillRect/>
          </a:stretch>
        </p:blipFill>
        <p:spPr bwMode="auto">
          <a:xfrm>
            <a:off x="3489103" y="2661034"/>
            <a:ext cx="1037037" cy="777743"/>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33" name="Picture 4" descr="C:\Users\pc\Desktop\دورة تكونية لفائدة متطوعي الحماية المدنية ببن عروس من 26_11_2014  إلى 30_11_2014\108___10\IMG_1481.JPG"/>
          <p:cNvPicPr>
            <a:picLocks noChangeAspect="1" noChangeArrowheads="1"/>
          </p:cNvPicPr>
          <p:nvPr/>
        </p:nvPicPr>
        <p:blipFill>
          <a:blip r:embed="rId7" cstate="print"/>
          <a:srcRect/>
          <a:stretch>
            <a:fillRect/>
          </a:stretch>
        </p:blipFill>
        <p:spPr bwMode="auto">
          <a:xfrm rot="263202">
            <a:off x="3560541" y="3704898"/>
            <a:ext cx="1857388" cy="1152861"/>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34" name="Rectangle à coins arrondis 33"/>
          <p:cNvSpPr/>
          <p:nvPr/>
        </p:nvSpPr>
        <p:spPr>
          <a:xfrm>
            <a:off x="3417665" y="1071546"/>
            <a:ext cx="2428892" cy="1357322"/>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ZoneTexte 34"/>
          <p:cNvSpPr txBox="1"/>
          <p:nvPr/>
        </p:nvSpPr>
        <p:spPr>
          <a:xfrm>
            <a:off x="3417665" y="1190138"/>
            <a:ext cx="2357454" cy="1169551"/>
          </a:xfrm>
          <a:prstGeom prst="rect">
            <a:avLst/>
          </a:prstGeom>
          <a:noFill/>
        </p:spPr>
        <p:txBody>
          <a:bodyPr wrap="square" rtlCol="0">
            <a:spAutoFit/>
          </a:bodyPr>
          <a:lstStyle/>
          <a:p>
            <a:pPr algn="just" rtl="1"/>
            <a:r>
              <a:rPr lang="ar-TN" sz="1400" dirty="0" smtClean="0">
                <a:solidFill>
                  <a:schemeClr val="bg1"/>
                </a:solidFill>
              </a:rPr>
              <a:t>يتم تكوين المتطوعين لمدة 121 ساعة في الإسعافات الأولية والإطفاء والإنقاذ نظري وتطبيقي.</a:t>
            </a:r>
          </a:p>
          <a:p>
            <a:pPr algn="just" rtl="1"/>
            <a:r>
              <a:rPr lang="ar-TN" sz="1400" dirty="0" smtClean="0">
                <a:solidFill>
                  <a:schemeClr val="bg1"/>
                </a:solidFill>
              </a:rPr>
              <a:t>يختتم هذا التكوين بتحصل المتطوع على شهادة كفاءة وعلى بطاقة متطوع.</a:t>
            </a:r>
            <a:endParaRPr lang="fr-FR" sz="1400" dirty="0">
              <a:solidFill>
                <a:schemeClr val="bg1"/>
              </a:solidFill>
            </a:endParaRPr>
          </a:p>
        </p:txBody>
      </p:sp>
      <p:pic>
        <p:nvPicPr>
          <p:cNvPr id="36" name="Picture 5" descr="C:\Users\pc\Desktop\دورة تكونية لفائدة متطوعي الحماية المدنية ببن عروس من 26_11_2014  إلى 30_11_2014\108___10\IMG_1976.JPG"/>
          <p:cNvPicPr>
            <a:picLocks noChangeAspect="1" noChangeArrowheads="1"/>
          </p:cNvPicPr>
          <p:nvPr/>
        </p:nvPicPr>
        <p:blipFill>
          <a:blip r:embed="rId8" cstate="print"/>
          <a:srcRect/>
          <a:stretch>
            <a:fillRect/>
          </a:stretch>
        </p:blipFill>
        <p:spPr bwMode="auto">
          <a:xfrm>
            <a:off x="3714745" y="5072075"/>
            <a:ext cx="1714511" cy="960718"/>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30" name="ZoneTexte 29"/>
          <p:cNvSpPr txBox="1"/>
          <p:nvPr/>
        </p:nvSpPr>
        <p:spPr>
          <a:xfrm>
            <a:off x="3846293" y="714356"/>
            <a:ext cx="1714512" cy="369332"/>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ar-TN" dirty="0" smtClean="0">
                <a:solidFill>
                  <a:schemeClr val="tx1"/>
                </a:solidFill>
              </a:rPr>
              <a:t>التكوين</a:t>
            </a:r>
            <a:endParaRPr lang="fr-FR"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srcRect/>
          <a:stretch>
            <a:fillRect/>
          </a:stretch>
        </p:blipFill>
        <p:spPr bwMode="auto">
          <a:xfrm>
            <a:off x="-32" y="-24"/>
            <a:ext cx="9144000" cy="6858000"/>
          </a:xfrm>
          <a:prstGeom prst="rect">
            <a:avLst/>
          </a:prstGeom>
          <a:noFill/>
          <a:ln w="9525">
            <a:noFill/>
            <a:miter lim="800000"/>
            <a:headEnd/>
            <a:tailEnd/>
          </a:ln>
          <a:effectLst/>
        </p:spPr>
      </p:pic>
      <p:sp>
        <p:nvSpPr>
          <p:cNvPr id="6" name="Rectangle à coins arrondis 5"/>
          <p:cNvSpPr/>
          <p:nvPr/>
        </p:nvSpPr>
        <p:spPr>
          <a:xfrm>
            <a:off x="3428993" y="1071546"/>
            <a:ext cx="2357454" cy="1428760"/>
          </a:xfrm>
          <a:prstGeom prst="roundRect">
            <a:avLst/>
          </a:prstGeom>
          <a:solidFill>
            <a:srgbClr val="00B050"/>
          </a:solidFill>
          <a:ln>
            <a:solidFill>
              <a:srgbClr val="00B050">
                <a:alpha val="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TN" sz="1200" dirty="0" smtClean="0">
                <a:solidFill>
                  <a:schemeClr val="bg1"/>
                </a:solidFill>
              </a:rPr>
              <a:t>التطوع هو تسخير الشخص نفسه عن طواعية وتلقائية دون إكراه أو ضغوط لمؤازرة الآخرين وتقديم كل عمل يتطلب تظافر الجهود وتعدد القوى لتحقيق هدف مشترك يرمي إلى حماية الأرواح البشرية من الأخطار المحتملة وإنتشال المكاسب والممتلكات من التلف.</a:t>
            </a:r>
            <a:endParaRPr lang="fr-FR" sz="1200" dirty="0">
              <a:solidFill>
                <a:schemeClr val="bg1"/>
              </a:solidFill>
            </a:endParaRPr>
          </a:p>
        </p:txBody>
      </p:sp>
      <p:sp>
        <p:nvSpPr>
          <p:cNvPr id="8" name="Rectangle à coins arrondis 7"/>
          <p:cNvSpPr/>
          <p:nvPr/>
        </p:nvSpPr>
        <p:spPr>
          <a:xfrm>
            <a:off x="3428993" y="2928934"/>
            <a:ext cx="2357454" cy="2071702"/>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TN" sz="1200" dirty="0" smtClean="0">
                <a:solidFill>
                  <a:schemeClr val="bg1"/>
                </a:solidFill>
              </a:rPr>
              <a:t>هو كل من يرغب في الترشح للتطوع في خدمة الحماية المدنية (رجل أو إمرأة) على أن يكون :</a:t>
            </a:r>
          </a:p>
          <a:p>
            <a:pPr algn="just" rtl="1">
              <a:buFontTx/>
              <a:buChar char="-"/>
            </a:pPr>
            <a:r>
              <a:rPr lang="ar-TN" sz="1200" dirty="0" smtClean="0">
                <a:solidFill>
                  <a:schemeClr val="bg1"/>
                </a:solidFill>
              </a:rPr>
              <a:t>عمره 20سنة على الأقل.</a:t>
            </a:r>
          </a:p>
          <a:p>
            <a:pPr algn="just" rtl="1">
              <a:buFontTx/>
              <a:buChar char="-"/>
            </a:pPr>
            <a:r>
              <a:rPr lang="ar-TN" sz="1200" dirty="0" smtClean="0">
                <a:solidFill>
                  <a:schemeClr val="bg1"/>
                </a:solidFill>
              </a:rPr>
              <a:t> يتمتع بحقوقه المدنية وحسن السيرة والأخلاق.</a:t>
            </a:r>
          </a:p>
          <a:p>
            <a:pPr algn="just" rtl="1">
              <a:buFontTx/>
              <a:buChar char="-"/>
            </a:pPr>
            <a:r>
              <a:rPr lang="ar-TN" sz="1200" dirty="0">
                <a:solidFill>
                  <a:schemeClr val="bg1"/>
                </a:solidFill>
              </a:rPr>
              <a:t> </a:t>
            </a:r>
            <a:r>
              <a:rPr lang="ar-TN" sz="1200" dirty="0" smtClean="0">
                <a:solidFill>
                  <a:schemeClr val="bg1"/>
                </a:solidFill>
              </a:rPr>
              <a:t>تتوفر فيه شروط اللياقة البدنية المفروضة لممارسة العمل التطوعي.</a:t>
            </a:r>
          </a:p>
          <a:p>
            <a:pPr algn="just" rtl="1">
              <a:buFontTx/>
              <a:buChar char="-"/>
            </a:pPr>
            <a:r>
              <a:rPr lang="ar-TN" sz="1200" dirty="0">
                <a:solidFill>
                  <a:schemeClr val="bg1"/>
                </a:solidFill>
              </a:rPr>
              <a:t> </a:t>
            </a:r>
            <a:r>
              <a:rPr lang="ar-TN" sz="1200" dirty="0" smtClean="0">
                <a:solidFill>
                  <a:schemeClr val="bg1"/>
                </a:solidFill>
              </a:rPr>
              <a:t>ينخرط في جمعية من الجمعيات ذات الصبغة الخيرية أو الإسعافية أو الإجتماعية.</a:t>
            </a:r>
            <a:endParaRPr lang="fr-FR" sz="1200" dirty="0">
              <a:solidFill>
                <a:schemeClr val="bg1"/>
              </a:solidFill>
            </a:endParaRPr>
          </a:p>
        </p:txBody>
      </p:sp>
      <p:pic>
        <p:nvPicPr>
          <p:cNvPr id="2050" name="Picture 2" descr="C:\Users\pc\Desktop\دورة تكونية لفائدة متطوعي الحماية المدنية ببن عروس من 26_11_2014  إلى 30_11_2014\108___10\IMG_1954.JPG"/>
          <p:cNvPicPr>
            <a:picLocks noChangeAspect="1" noChangeArrowheads="1"/>
          </p:cNvPicPr>
          <p:nvPr/>
        </p:nvPicPr>
        <p:blipFill>
          <a:blip r:embed="rId3" cstate="print"/>
          <a:srcRect/>
          <a:stretch>
            <a:fillRect/>
          </a:stretch>
        </p:blipFill>
        <p:spPr bwMode="auto">
          <a:xfrm>
            <a:off x="4214811" y="5143512"/>
            <a:ext cx="625080" cy="83347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2051" name="Picture 3" descr="C:\Users\pc\Desktop\دورة تكونية لفائدة متطوعي الحماية المدنية ببن عروس من 26_11_2014  إلى 30_11_2014\108___10\IMG_1938.JPG"/>
          <p:cNvPicPr>
            <a:picLocks noChangeAspect="1" noChangeArrowheads="1"/>
          </p:cNvPicPr>
          <p:nvPr/>
        </p:nvPicPr>
        <p:blipFill>
          <a:blip r:embed="rId4" cstate="print"/>
          <a:srcRect/>
          <a:stretch>
            <a:fillRect/>
          </a:stretch>
        </p:blipFill>
        <p:spPr bwMode="auto">
          <a:xfrm>
            <a:off x="3357554" y="5286388"/>
            <a:ext cx="719677" cy="64294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2052" name="Picture 4" descr="C:\Users\pc\Desktop\دورة تكونية لفائدة متطوعي الحماية المدنية ببن عروس من 26_11_2014  إلى 30_11_2014\108___10\IMG_1928.JPG"/>
          <p:cNvPicPr>
            <a:picLocks noChangeAspect="1" noChangeArrowheads="1"/>
          </p:cNvPicPr>
          <p:nvPr/>
        </p:nvPicPr>
        <p:blipFill>
          <a:blip r:embed="rId5" cstate="print"/>
          <a:srcRect/>
          <a:stretch>
            <a:fillRect/>
          </a:stretch>
        </p:blipFill>
        <p:spPr bwMode="auto">
          <a:xfrm>
            <a:off x="4976825" y="5250703"/>
            <a:ext cx="809622" cy="60718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7" name="ZoneTexte 6"/>
          <p:cNvSpPr txBox="1"/>
          <p:nvPr/>
        </p:nvSpPr>
        <p:spPr>
          <a:xfrm>
            <a:off x="3786183" y="2571744"/>
            <a:ext cx="1714512" cy="369332"/>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ar-TN" dirty="0" smtClean="0">
                <a:solidFill>
                  <a:schemeClr val="tx1"/>
                </a:solidFill>
              </a:rPr>
              <a:t>المتطوع</a:t>
            </a:r>
            <a:endParaRPr lang="fr-FR" dirty="0">
              <a:solidFill>
                <a:schemeClr val="tx1"/>
              </a:solidFill>
            </a:endParaRPr>
          </a:p>
        </p:txBody>
      </p:sp>
      <p:sp>
        <p:nvSpPr>
          <p:cNvPr id="5" name="ZoneTexte 4"/>
          <p:cNvSpPr txBox="1"/>
          <p:nvPr/>
        </p:nvSpPr>
        <p:spPr>
          <a:xfrm>
            <a:off x="3714745" y="702214"/>
            <a:ext cx="1714512" cy="369332"/>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ar-TN" dirty="0" smtClean="0">
                <a:solidFill>
                  <a:schemeClr val="tx1"/>
                </a:solidFill>
              </a:rPr>
              <a:t>ما هو التطوع؟</a:t>
            </a:r>
            <a:endParaRPr lang="fr-FR" dirty="0">
              <a:solidFill>
                <a:schemeClr val="tx1"/>
              </a:solidFill>
            </a:endParaRPr>
          </a:p>
        </p:txBody>
      </p:sp>
      <p:sp>
        <p:nvSpPr>
          <p:cNvPr id="24" name="Rogner un rectangle avec un coin diagonal 23"/>
          <p:cNvSpPr/>
          <p:nvPr/>
        </p:nvSpPr>
        <p:spPr>
          <a:xfrm>
            <a:off x="1099072" y="5740515"/>
            <a:ext cx="224939" cy="160436"/>
          </a:xfrm>
          <a:prstGeom prst="snip2Diag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Rogner un rectangle avec un coin diagonal 24"/>
          <p:cNvSpPr/>
          <p:nvPr/>
        </p:nvSpPr>
        <p:spPr>
          <a:xfrm>
            <a:off x="1876837" y="5761536"/>
            <a:ext cx="224939" cy="160436"/>
          </a:xfrm>
          <a:prstGeom prst="snip2Diag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Rogner un rectangle avec un coin diagonal 25"/>
          <p:cNvSpPr/>
          <p:nvPr/>
        </p:nvSpPr>
        <p:spPr>
          <a:xfrm>
            <a:off x="2714612" y="5734751"/>
            <a:ext cx="143961" cy="160436"/>
          </a:xfrm>
          <a:prstGeom prst="snip2Diag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Rogner un rectangle avec un coin diagonal 34"/>
          <p:cNvSpPr/>
          <p:nvPr/>
        </p:nvSpPr>
        <p:spPr>
          <a:xfrm>
            <a:off x="2765957" y="4725394"/>
            <a:ext cx="158751" cy="214314"/>
          </a:xfrm>
          <a:prstGeom prst="snip2Diag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Rogner un rectangle avec un coin diagonal 35"/>
          <p:cNvSpPr/>
          <p:nvPr/>
        </p:nvSpPr>
        <p:spPr>
          <a:xfrm>
            <a:off x="2017430" y="4746415"/>
            <a:ext cx="248049" cy="214314"/>
          </a:xfrm>
          <a:prstGeom prst="snip2Diag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Rogner un rectangle avec un coin diagonal 36"/>
          <p:cNvSpPr/>
          <p:nvPr/>
        </p:nvSpPr>
        <p:spPr>
          <a:xfrm>
            <a:off x="1449871" y="4735904"/>
            <a:ext cx="248049" cy="214314"/>
          </a:xfrm>
          <a:prstGeom prst="snip2Diag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Rogner un rectangle avec un coin diagonal 37"/>
          <p:cNvSpPr/>
          <p:nvPr/>
        </p:nvSpPr>
        <p:spPr>
          <a:xfrm>
            <a:off x="924354" y="4735904"/>
            <a:ext cx="248049" cy="214314"/>
          </a:xfrm>
          <a:prstGeom prst="snip2Diag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ZoneTexte 55"/>
          <p:cNvSpPr txBox="1"/>
          <p:nvPr/>
        </p:nvSpPr>
        <p:spPr>
          <a:xfrm>
            <a:off x="778199" y="1142984"/>
            <a:ext cx="2357454" cy="3539430"/>
          </a:xfrm>
          <a:prstGeom prst="rect">
            <a:avLst/>
          </a:prstGeom>
          <a:noFill/>
        </p:spPr>
        <p:txBody>
          <a:bodyPr wrap="square" rtlCol="0">
            <a:spAutoFit/>
          </a:bodyPr>
          <a:lstStyle/>
          <a:p>
            <a:pPr algn="just" rtl="1"/>
            <a:r>
              <a:rPr lang="ar-TN" sz="1400" dirty="0" smtClean="0"/>
              <a:t>يتعين على الراغب في الإنخراط في إحدى جمعيات التطوع.</a:t>
            </a:r>
          </a:p>
          <a:p>
            <a:pPr algn="just" rtl="1">
              <a:buFont typeface="Arial" charset="0"/>
              <a:buChar char="•"/>
            </a:pPr>
            <a:r>
              <a:rPr lang="ar-TN" sz="1400" dirty="0" smtClean="0"/>
              <a:t>تقديم ملف إلى الوحدة الجهوية للحماية المدنية ذات مرجع النظر،يحتوي على الوثائق التالية:</a:t>
            </a:r>
          </a:p>
          <a:p>
            <a:pPr algn="just" rtl="1">
              <a:buFont typeface="Arial" charset="0"/>
              <a:buChar char="•"/>
            </a:pPr>
            <a:r>
              <a:rPr lang="ar-TN" sz="1400" dirty="0"/>
              <a:t> </a:t>
            </a:r>
            <a:r>
              <a:rPr lang="ar-TN" sz="1400" dirty="0" smtClean="0"/>
              <a:t>مطلب ترشح محرر على ورق ممضي من قبل طالب الترشح.</a:t>
            </a:r>
          </a:p>
          <a:p>
            <a:pPr algn="just" rtl="1">
              <a:buFont typeface="Arial" charset="0"/>
              <a:buChar char="•"/>
            </a:pPr>
            <a:r>
              <a:rPr lang="ar-TN" sz="1400" dirty="0"/>
              <a:t> </a:t>
            </a:r>
            <a:r>
              <a:rPr lang="ar-TN" sz="1400" dirty="0" smtClean="0"/>
              <a:t>نظير من بطاقة السوابق العدلية عـــدد 3</a:t>
            </a:r>
            <a:r>
              <a:rPr lang="ar-TN" sz="300" dirty="0" smtClean="0"/>
              <a:t> </a:t>
            </a:r>
            <a:r>
              <a:rPr lang="ar-TN" sz="100" dirty="0" smtClean="0"/>
              <a:t> </a:t>
            </a:r>
            <a:r>
              <a:rPr lang="ar-TN" sz="1400" dirty="0" smtClean="0"/>
              <a:t>لم يمض على تاريخ تسليمـــها                        3 أشهر.</a:t>
            </a:r>
          </a:p>
          <a:p>
            <a:pPr algn="just" rtl="1">
              <a:buFont typeface="Arial" charset="0"/>
              <a:buChar char="•"/>
            </a:pPr>
            <a:r>
              <a:rPr lang="ar-TN" sz="1400" dirty="0"/>
              <a:t> </a:t>
            </a:r>
            <a:r>
              <a:rPr lang="ar-TN" sz="1400" dirty="0" smtClean="0"/>
              <a:t>نسخة من بطاقة التعريف الوطنية.</a:t>
            </a:r>
          </a:p>
          <a:p>
            <a:pPr algn="just" rtl="1">
              <a:buFont typeface="Arial" charset="0"/>
              <a:buChar char="•"/>
            </a:pPr>
            <a:r>
              <a:rPr lang="ar-TN" sz="1400" dirty="0"/>
              <a:t> </a:t>
            </a:r>
            <a:r>
              <a:rPr lang="ar-TN" sz="1400" dirty="0" smtClean="0"/>
              <a:t>نسخة من الشهادة أو الشهائد العلمية.</a:t>
            </a:r>
          </a:p>
          <a:p>
            <a:pPr algn="just" rtl="1">
              <a:buFont typeface="Arial" charset="0"/>
              <a:buChar char="•"/>
            </a:pPr>
            <a:r>
              <a:rPr lang="ar-TN" sz="1400" dirty="0"/>
              <a:t> </a:t>
            </a:r>
            <a:r>
              <a:rPr lang="ar-TN" sz="1400" dirty="0" smtClean="0"/>
              <a:t>شهادة طبية تثبت سلامة المترشح من الأمراض المعدية والسارية.</a:t>
            </a:r>
          </a:p>
          <a:p>
            <a:pPr algn="just" rtl="1">
              <a:buFont typeface="Arial" charset="0"/>
              <a:buChar char="•"/>
            </a:pPr>
            <a:endParaRPr lang="ar-TN" sz="1400" dirty="0" smtClean="0"/>
          </a:p>
          <a:p>
            <a:pPr algn="just" rtl="1"/>
            <a:endParaRPr lang="fr-FR" sz="1400" dirty="0"/>
          </a:p>
        </p:txBody>
      </p:sp>
      <p:sp>
        <p:nvSpPr>
          <p:cNvPr id="57" name="Rectangle 56"/>
          <p:cNvSpPr/>
          <p:nvPr/>
        </p:nvSpPr>
        <p:spPr>
          <a:xfrm>
            <a:off x="706761" y="4643446"/>
            <a:ext cx="2507917" cy="142876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Rogner un rectangle avec un coin diagonal 57"/>
          <p:cNvSpPr/>
          <p:nvPr/>
        </p:nvSpPr>
        <p:spPr>
          <a:xfrm>
            <a:off x="2984488" y="4714884"/>
            <a:ext cx="158751" cy="214314"/>
          </a:xfrm>
          <a:prstGeom prst="snip2Diag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9" name="Rogner un rectangle avec un coin diagonal 58"/>
          <p:cNvSpPr/>
          <p:nvPr/>
        </p:nvSpPr>
        <p:spPr>
          <a:xfrm>
            <a:off x="2691150" y="4693863"/>
            <a:ext cx="158751" cy="214314"/>
          </a:xfrm>
          <a:prstGeom prst="snip2Diag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0" name="Rogner un rectangle avec un coin diagonal 59"/>
          <p:cNvSpPr/>
          <p:nvPr/>
        </p:nvSpPr>
        <p:spPr>
          <a:xfrm>
            <a:off x="2119646" y="4693863"/>
            <a:ext cx="158751" cy="214314"/>
          </a:xfrm>
          <a:prstGeom prst="snip2Diag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1" name="Rogner un rectangle avec un coin diagonal 60"/>
          <p:cNvSpPr/>
          <p:nvPr/>
        </p:nvSpPr>
        <p:spPr>
          <a:xfrm>
            <a:off x="1833894" y="4714884"/>
            <a:ext cx="158751" cy="214314"/>
          </a:xfrm>
          <a:prstGeom prst="snip2Diag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2" name="Rogner un rectangle avec un coin diagonal 61"/>
          <p:cNvSpPr/>
          <p:nvPr/>
        </p:nvSpPr>
        <p:spPr>
          <a:xfrm>
            <a:off x="777316" y="4725394"/>
            <a:ext cx="158751" cy="214314"/>
          </a:xfrm>
          <a:prstGeom prst="snip2Diag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63" name="Picture 6" descr="C:\Users\pc\Desktop\دورة تكونية لفائدة متطوعي الحماية المدنية ببن عروس من 26_11_2014  إلى 30_11_2014\108___10\IMG_1721.JPG"/>
          <p:cNvPicPr>
            <a:picLocks noChangeAspect="1" noChangeArrowheads="1"/>
          </p:cNvPicPr>
          <p:nvPr/>
        </p:nvPicPr>
        <p:blipFill>
          <a:blip r:embed="rId6" cstate="print"/>
          <a:srcRect/>
          <a:stretch>
            <a:fillRect/>
          </a:stretch>
        </p:blipFill>
        <p:spPr bwMode="auto">
          <a:xfrm>
            <a:off x="2421273" y="4929237"/>
            <a:ext cx="714379" cy="857217"/>
          </a:xfrm>
          <a:prstGeom prst="rect">
            <a:avLst/>
          </a:prstGeom>
          <a:ln>
            <a:noFill/>
          </a:ln>
          <a:effectLst>
            <a:softEdge rad="112500"/>
          </a:effectLst>
        </p:spPr>
      </p:pic>
      <p:pic>
        <p:nvPicPr>
          <p:cNvPr id="64" name="Picture 5" descr="C:\Users\pc\Desktop\دورة تكونية لفائدة متطوعي الحماية المدنية ببن عروس من 26_11_2014  إلى 30_11_2014\108___10\IMG_1733.JPG"/>
          <p:cNvPicPr>
            <a:picLocks noChangeAspect="1" noChangeArrowheads="1"/>
          </p:cNvPicPr>
          <p:nvPr/>
        </p:nvPicPr>
        <p:blipFill>
          <a:blip r:embed="rId7" cstate="print"/>
          <a:srcRect/>
          <a:stretch>
            <a:fillRect/>
          </a:stretch>
        </p:blipFill>
        <p:spPr bwMode="auto">
          <a:xfrm>
            <a:off x="778199" y="4929237"/>
            <a:ext cx="721967" cy="857217"/>
          </a:xfrm>
          <a:prstGeom prst="rect">
            <a:avLst/>
          </a:prstGeom>
          <a:ln>
            <a:noFill/>
          </a:ln>
          <a:effectLst>
            <a:softEdge rad="112500"/>
          </a:effectLst>
        </p:spPr>
      </p:pic>
      <p:pic>
        <p:nvPicPr>
          <p:cNvPr id="65" name="Picture 8" descr="C:\Users\pc\Desktop\دورة تكونية لفائدة متطوعي الحماية المدنية ببن عروس من 26_11_2014  إلى 30_11_2014\108___10\IMG_1885.JPG"/>
          <p:cNvPicPr>
            <a:picLocks noChangeAspect="1" noChangeArrowheads="1"/>
          </p:cNvPicPr>
          <p:nvPr/>
        </p:nvPicPr>
        <p:blipFill>
          <a:blip r:embed="rId8" cstate="print"/>
          <a:srcRect/>
          <a:stretch>
            <a:fillRect/>
          </a:stretch>
        </p:blipFill>
        <p:spPr bwMode="auto">
          <a:xfrm>
            <a:off x="1635455" y="5000636"/>
            <a:ext cx="645800" cy="765763"/>
          </a:xfrm>
          <a:prstGeom prst="rect">
            <a:avLst/>
          </a:prstGeom>
          <a:ln>
            <a:noFill/>
          </a:ln>
          <a:effectLst>
            <a:softEdge rad="112500"/>
          </a:effectLst>
        </p:spPr>
      </p:pic>
      <p:sp>
        <p:nvSpPr>
          <p:cNvPr id="66" name="Rectangle 65"/>
          <p:cNvSpPr/>
          <p:nvPr/>
        </p:nvSpPr>
        <p:spPr>
          <a:xfrm>
            <a:off x="778199" y="1071546"/>
            <a:ext cx="2357454" cy="3500462"/>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7" name="ZoneTexte 66"/>
          <p:cNvSpPr txBox="1"/>
          <p:nvPr/>
        </p:nvSpPr>
        <p:spPr>
          <a:xfrm>
            <a:off x="1135389" y="702214"/>
            <a:ext cx="1714512" cy="369332"/>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ar-TN" dirty="0" smtClean="0">
                <a:solidFill>
                  <a:schemeClr val="tx1"/>
                </a:solidFill>
              </a:rPr>
              <a:t>طلب الإنخراط</a:t>
            </a:r>
            <a:endParaRPr lang="fr-FR" dirty="0">
              <a:solidFill>
                <a:schemeClr val="tx1"/>
              </a:solidFill>
            </a:endParaRPr>
          </a:p>
        </p:txBody>
      </p:sp>
      <p:sp>
        <p:nvSpPr>
          <p:cNvPr id="68" name="Rogner un rectangle avec un coin diagonal 67"/>
          <p:cNvSpPr/>
          <p:nvPr/>
        </p:nvSpPr>
        <p:spPr>
          <a:xfrm>
            <a:off x="2405398" y="4714884"/>
            <a:ext cx="158751" cy="214314"/>
          </a:xfrm>
          <a:prstGeom prst="snip2Diag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9" name="Rogner un rectangle avec un coin diagonal 68"/>
          <p:cNvSpPr/>
          <p:nvPr/>
        </p:nvSpPr>
        <p:spPr>
          <a:xfrm>
            <a:off x="1036261" y="4725394"/>
            <a:ext cx="158751" cy="214314"/>
          </a:xfrm>
          <a:prstGeom prst="snip2Diag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0" name="Rogner un rectangle avec un coin diagonal 69"/>
          <p:cNvSpPr/>
          <p:nvPr/>
        </p:nvSpPr>
        <p:spPr>
          <a:xfrm>
            <a:off x="1311391" y="4733486"/>
            <a:ext cx="158751" cy="214314"/>
          </a:xfrm>
          <a:prstGeom prst="snip2Diag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1" name="Rogner un rectangle avec un coin diagonal 70"/>
          <p:cNvSpPr/>
          <p:nvPr/>
        </p:nvSpPr>
        <p:spPr>
          <a:xfrm>
            <a:off x="1586520" y="4733486"/>
            <a:ext cx="158751" cy="214314"/>
          </a:xfrm>
          <a:prstGeom prst="snip2Diag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Rogner un rectangle avec un coin diagonal 71"/>
          <p:cNvSpPr/>
          <p:nvPr/>
        </p:nvSpPr>
        <p:spPr>
          <a:xfrm>
            <a:off x="2741727" y="5799217"/>
            <a:ext cx="158751" cy="214314"/>
          </a:xfrm>
          <a:prstGeom prst="snip2Diag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3" name="Rogner un rectangle avec un coin diagonal 72"/>
          <p:cNvSpPr/>
          <p:nvPr/>
        </p:nvSpPr>
        <p:spPr>
          <a:xfrm>
            <a:off x="2490874" y="5791125"/>
            <a:ext cx="158751" cy="214314"/>
          </a:xfrm>
          <a:prstGeom prst="snip2Diag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4" name="Rogner un rectangle avec un coin diagonal 73"/>
          <p:cNvSpPr/>
          <p:nvPr/>
        </p:nvSpPr>
        <p:spPr>
          <a:xfrm>
            <a:off x="2199560" y="5815401"/>
            <a:ext cx="158751" cy="214314"/>
          </a:xfrm>
          <a:prstGeom prst="snip2Diag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5" name="Rogner un rectangle avec un coin diagonal 74"/>
          <p:cNvSpPr/>
          <p:nvPr/>
        </p:nvSpPr>
        <p:spPr>
          <a:xfrm>
            <a:off x="1932522" y="5799217"/>
            <a:ext cx="158751" cy="214314"/>
          </a:xfrm>
          <a:prstGeom prst="snip2Diag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6" name="Rogner un rectangle avec un coin diagonal 75"/>
          <p:cNvSpPr/>
          <p:nvPr/>
        </p:nvSpPr>
        <p:spPr>
          <a:xfrm>
            <a:off x="1665485" y="5807309"/>
            <a:ext cx="158751" cy="214314"/>
          </a:xfrm>
          <a:prstGeom prst="snip2Diag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7" name="Rogner un rectangle avec un coin diagonal 76"/>
          <p:cNvSpPr/>
          <p:nvPr/>
        </p:nvSpPr>
        <p:spPr>
          <a:xfrm>
            <a:off x="1398448" y="5799217"/>
            <a:ext cx="158751" cy="214314"/>
          </a:xfrm>
          <a:prstGeom prst="snip2Diag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8" name="Rogner un rectangle avec un coin diagonal 77"/>
          <p:cNvSpPr/>
          <p:nvPr/>
        </p:nvSpPr>
        <p:spPr>
          <a:xfrm>
            <a:off x="1139503" y="5799217"/>
            <a:ext cx="158751" cy="214314"/>
          </a:xfrm>
          <a:prstGeom prst="snip2Diag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9" name="Rogner un rectangle avec un coin diagonal 78"/>
          <p:cNvSpPr/>
          <p:nvPr/>
        </p:nvSpPr>
        <p:spPr>
          <a:xfrm>
            <a:off x="856282" y="5807309"/>
            <a:ext cx="158751" cy="214314"/>
          </a:xfrm>
          <a:prstGeom prst="snip2Diag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 name="Rogner un rectangle avec un coin diagonal 44"/>
          <p:cNvSpPr/>
          <p:nvPr/>
        </p:nvSpPr>
        <p:spPr>
          <a:xfrm>
            <a:off x="3000364" y="5791125"/>
            <a:ext cx="158751" cy="214314"/>
          </a:xfrm>
          <a:prstGeom prst="snip2Diag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0" name="Rectangle à coins arrondis 79"/>
          <p:cNvSpPr/>
          <p:nvPr/>
        </p:nvSpPr>
        <p:spPr>
          <a:xfrm>
            <a:off x="6215074" y="857232"/>
            <a:ext cx="2071702" cy="357190"/>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ar-TN" b="1" dirty="0" smtClean="0">
                <a:solidFill>
                  <a:schemeClr val="tx1"/>
                </a:solidFill>
              </a:rPr>
              <a:t>قسم المتطوع</a:t>
            </a:r>
            <a:endParaRPr lang="fr-FR" b="1" dirty="0">
              <a:solidFill>
                <a:schemeClr val="tx1"/>
              </a:solidFill>
            </a:endParaRPr>
          </a:p>
        </p:txBody>
      </p:sp>
      <p:sp>
        <p:nvSpPr>
          <p:cNvPr id="81" name="Parchemin horizontal 80"/>
          <p:cNvSpPr/>
          <p:nvPr/>
        </p:nvSpPr>
        <p:spPr>
          <a:xfrm>
            <a:off x="6072198" y="1428736"/>
            <a:ext cx="2357454" cy="4572032"/>
          </a:xfrm>
          <a:prstGeom prst="horizontalScroll">
            <a:avLst/>
          </a:prstGeom>
          <a:ln>
            <a:solidFill>
              <a:srgbClr val="00B050"/>
            </a:solidFill>
          </a:ln>
        </p:spPr>
        <p:style>
          <a:lnRef idx="2">
            <a:schemeClr val="accent3"/>
          </a:lnRef>
          <a:fillRef idx="1">
            <a:schemeClr val="lt1"/>
          </a:fillRef>
          <a:effectRef idx="0">
            <a:schemeClr val="accent3"/>
          </a:effectRef>
          <a:fontRef idx="minor">
            <a:schemeClr val="dk1"/>
          </a:fontRef>
        </p:style>
        <p:txBody>
          <a:bodyPr rtlCol="0" anchor="ctr"/>
          <a:lstStyle/>
          <a:p>
            <a:pPr algn="just" rtl="1"/>
            <a:r>
              <a:rPr lang="ar-TN" sz="1600" dirty="0" smtClean="0"/>
              <a:t>أتعهد بالتمسك بمثل الحماية المدنية بالعمل على توفير الحماية والمساعدة للجميع وألتزم بأداء جميع المهام التي توكل إلي في ظل إحترام القيم الأساسية للحماية المدنية أي الإنسانية والتضامن والحياد،وألتزم بالعمل دائما بنزاهة،وبإتمام مدة إنخراطي في خدمة الحماية المدنية.</a:t>
            </a:r>
            <a:endParaRPr lang="fr-FR" sz="100"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1046</TotalTime>
  <Words>382</Words>
  <Application>Microsoft Office PowerPoint</Application>
  <PresentationFormat>Affichage à l'écran (4:3)</PresentationFormat>
  <Paragraphs>33</Paragraphs>
  <Slides>2</Slides>
  <Notes>0</Notes>
  <HiddenSlides>0</HiddenSlides>
  <MMClips>0</MMClips>
  <ScaleCrop>false</ScaleCrop>
  <HeadingPairs>
    <vt:vector size="4" baseType="variant">
      <vt:variant>
        <vt:lpstr>Thème</vt:lpstr>
      </vt:variant>
      <vt:variant>
        <vt:i4>1</vt:i4>
      </vt:variant>
      <vt:variant>
        <vt:lpstr>Titres des diapositives</vt:lpstr>
      </vt:variant>
      <vt:variant>
        <vt:i4>2</vt:i4>
      </vt:variant>
    </vt:vector>
  </HeadingPairs>
  <TitlesOfParts>
    <vt:vector size="3" baseType="lpstr">
      <vt:lpstr>Thème Office</vt:lpstr>
      <vt:lpstr>Diapositive 1</vt:lpstr>
      <vt:lpstr>Diapositive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87</cp:revision>
  <dcterms:created xsi:type="dcterms:W3CDTF">2015-07-15T09:33:07Z</dcterms:created>
  <dcterms:modified xsi:type="dcterms:W3CDTF">2017-01-12T12:16:35Z</dcterms:modified>
</cp:coreProperties>
</file>