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2" d="100"/>
          <a:sy n="112" d="100"/>
        </p:scale>
        <p:origin x="-156" y="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0882F-24BC-48F4-AC37-E4294A116EEF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83F3C-6062-42E5-8560-22C105C89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83F3C-6062-42E5-8560-22C105C89EF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4DC16-8758-4668-820F-8E08B64CBB55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488A-BCDE-4364-BD7A-130F985F18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642910" y="285728"/>
            <a:ext cx="3786214" cy="5572164"/>
          </a:xfrm>
          <a:prstGeom prst="round2Diag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2700000" scaled="1"/>
            <a:tileRect/>
          </a:gradFill>
          <a:ln w="952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Arrondir un rectangle avec un coin diagonal 5"/>
          <p:cNvSpPr/>
          <p:nvPr/>
        </p:nvSpPr>
        <p:spPr>
          <a:xfrm flipV="1">
            <a:off x="4500562" y="285728"/>
            <a:ext cx="3786214" cy="5572164"/>
          </a:xfrm>
          <a:prstGeom prst="round2Diag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  <a:tileRect/>
          </a:gradFill>
          <a:ln w="95250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Picture 12" descr="NSIGLEF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357166"/>
            <a:ext cx="428628" cy="5844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ZoneTexte 9"/>
          <p:cNvSpPr txBox="1"/>
          <p:nvPr/>
        </p:nvSpPr>
        <p:spPr>
          <a:xfrm>
            <a:off x="1142976" y="28572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TN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الجمهورية التونسية </a:t>
            </a:r>
          </a:p>
          <a:p>
            <a:pPr algn="ctr" rtl="1"/>
            <a:r>
              <a:rPr lang="ar-TN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وزارة الداخلية</a:t>
            </a:r>
          </a:p>
          <a:p>
            <a:pPr algn="ctr" rtl="1"/>
            <a:r>
              <a:rPr lang="ar-TN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الديوان الوطني للحماية المدنية</a:t>
            </a:r>
            <a:endParaRPr lang="fr-FR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7" name="Picture 3" descr="C:\Users\pc\Desktop\himéya\258362_102681273148280_6660837_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142976" y="394011"/>
            <a:ext cx="571504" cy="4632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0" name="Picture 6" descr="C:\Users\pc\Desktop\himéya\2956845335_1_3_F0cbjtq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1785926"/>
            <a:ext cx="3406178" cy="2898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ZoneTexte 6"/>
          <p:cNvSpPr txBox="1"/>
          <p:nvPr/>
        </p:nvSpPr>
        <p:spPr>
          <a:xfrm>
            <a:off x="1285852" y="1149478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TN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إخماد الحرائق</a:t>
            </a:r>
            <a:endParaRPr lang="fr-FR" sz="4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14480" y="5068685"/>
            <a:ext cx="206338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ar-T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الحماية المدنية</a:t>
            </a:r>
            <a:endParaRPr lang="fr-FR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ar-T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وقـــــــاية...نــــجدة...إنـــــقاذ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786446" y="4350916"/>
            <a:ext cx="242889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TN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الإبلاغ</a:t>
            </a:r>
            <a:endParaRPr lang="fr-FR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 rtl="1"/>
            <a:endParaRPr lang="ar-TN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يعتبر الإبلاغ من الإجراءات الأساسية أثناء الحوادث. فبقدر ما يكون الإبلاغ واضحا وسريعا يكون التدخل ناجعا ومنظما </a:t>
            </a:r>
            <a:endParaRPr lang="fr-FR" sz="1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1" name="Picture 2" descr="C:\Users\pc\Desktop\mensi yosra\YOSRA\544532_449179321770359_1847184408_n.jpg"/>
          <p:cNvPicPr>
            <a:picLocks noChangeAspect="1" noChangeArrowheads="1"/>
          </p:cNvPicPr>
          <p:nvPr/>
        </p:nvPicPr>
        <p:blipFill>
          <a:blip r:embed="rId6" cstate="print"/>
          <a:srcRect l="11495" t="1318" r="8147" b="15010"/>
          <a:stretch>
            <a:fillRect/>
          </a:stretch>
        </p:blipFill>
        <p:spPr bwMode="auto">
          <a:xfrm>
            <a:off x="785786" y="5143512"/>
            <a:ext cx="518250" cy="5938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" name="ZoneTexte 25"/>
          <p:cNvSpPr txBox="1"/>
          <p:nvPr/>
        </p:nvSpPr>
        <p:spPr>
          <a:xfrm>
            <a:off x="714348" y="5121487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</a:t>
            </a:r>
            <a:endParaRPr lang="fr-FR" sz="1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3" descr="C:\Users\pc\Desktop\mensi yosra\YOSRA\1979681_1477884242423421_1827821797_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4876" y="4260594"/>
            <a:ext cx="1143008" cy="1525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ZoneTexte 17"/>
          <p:cNvSpPr txBox="1"/>
          <p:nvPr/>
        </p:nvSpPr>
        <p:spPr>
          <a:xfrm>
            <a:off x="4643438" y="332599"/>
            <a:ext cx="350046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TN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الــــــــــــــــــــــوقـــــــــايــــــــة</a:t>
            </a:r>
          </a:p>
          <a:p>
            <a:pPr algn="ctr" rtl="1"/>
            <a:endParaRPr lang="ar-TN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 rtl="1"/>
            <a:endParaRPr lang="ar-TN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 rtl="1"/>
            <a:endParaRPr lang="ar-TN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 rtl="1"/>
            <a:endParaRPr lang="ar-TN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justLow" rtl="1">
              <a:buFontTx/>
              <a:buChar char="-"/>
            </a:pP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إبعاد المواد القابلة للاشتعال من الدهاليز وبيوت التموين.</a:t>
            </a:r>
          </a:p>
          <a:p>
            <a:pPr algn="justLow" rtl="1">
              <a:buFontTx/>
              <a:buChar char="-"/>
            </a:pP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مراقبة الآلات الكهربائية.</a:t>
            </a:r>
          </a:p>
          <a:p>
            <a:pPr algn="justLow" rtl="1">
              <a:buFontTx/>
              <a:buChar char="-"/>
            </a:pP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تفقد المدخنات.</a:t>
            </a:r>
          </a:p>
          <a:p>
            <a:pPr algn="justLow" rtl="1"/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-عدم التدخين قرب المواد والسوائل السريعة الالتهاب.</a:t>
            </a:r>
          </a:p>
          <a:p>
            <a:pPr algn="justLow" rtl="1">
              <a:buFontTx/>
              <a:buChar char="-"/>
            </a:pP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عدم خزن سوائل سريعة الالتهاب بأماكن مغلقة.</a:t>
            </a:r>
          </a:p>
          <a:p>
            <a:pPr algn="justLow" rtl="1">
              <a:buFontTx/>
              <a:buChar char="-"/>
            </a:pP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الاعتناء بالأطفال ولا تترك في متناولهم علب الكبريت والولاعات الغازية والآلات الكهربائية.</a:t>
            </a:r>
          </a:p>
          <a:p>
            <a:pPr algn="justLow" rtl="1">
              <a:buFontTx/>
              <a:buChar char="-"/>
            </a:pP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وضع الخرق المبللة بالزيت أو البنزين داخل وعاء حديدي مغلق عوض رميها أينما كان.</a:t>
            </a:r>
          </a:p>
          <a:p>
            <a:pPr algn="justLow" rtl="1"/>
            <a:r>
              <a:rPr lang="ar-TN" sz="1400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-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الحرص على معرفة مكان وسائل الإطفاء وأرقام هواتف النجدة والإنقاذ.</a:t>
            </a:r>
          </a:p>
        </p:txBody>
      </p:sp>
      <p:pic>
        <p:nvPicPr>
          <p:cNvPr id="1028" name="Picture 4" descr="C:\Users\pc\Desktop\Nouveau dossier (2)\التدخين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07751" y="785794"/>
            <a:ext cx="1178695" cy="8840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1" name="Picture 7" descr="C:\Users\pc\Desktop\mensi yosra\YOSRA\172049.jpg"/>
          <p:cNvPicPr>
            <a:picLocks noChangeAspect="1" noChangeArrowheads="1"/>
          </p:cNvPicPr>
          <p:nvPr/>
        </p:nvPicPr>
        <p:blipFill>
          <a:blip r:embed="rId9" cstate="print"/>
          <a:srcRect b="6521"/>
          <a:stretch>
            <a:fillRect/>
          </a:stretch>
        </p:blipFill>
        <p:spPr bwMode="auto">
          <a:xfrm>
            <a:off x="7000892" y="785794"/>
            <a:ext cx="1143007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 descr="C:\Users\pc\Desktop\mensi yosra\حرائق\téléchargement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57884" y="785794"/>
            <a:ext cx="1042741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rrondir un rectangle avec un coin diagonal 7"/>
          <p:cNvSpPr/>
          <p:nvPr/>
        </p:nvSpPr>
        <p:spPr>
          <a:xfrm rot="10800000">
            <a:off x="857225" y="285728"/>
            <a:ext cx="3786214" cy="5572164"/>
          </a:xfrm>
          <a:prstGeom prst="round2Diag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  <a:tileRect/>
          </a:gradFill>
          <a:ln w="95250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Arrondir un rectangle avec un coin diagonal 6"/>
          <p:cNvSpPr/>
          <p:nvPr/>
        </p:nvSpPr>
        <p:spPr>
          <a:xfrm flipV="1">
            <a:off x="4714877" y="285728"/>
            <a:ext cx="3786214" cy="5572164"/>
          </a:xfrm>
          <a:prstGeom prst="round2Diag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  <a:tileRect/>
          </a:gradFill>
          <a:ln w="95250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714876" y="2714620"/>
            <a:ext cx="378621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TN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قواعد إطفاء حريق</a:t>
            </a:r>
            <a:r>
              <a:rPr lang="ar-TN" sz="1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 rtl="1"/>
            <a:endParaRPr lang="ar-TN" sz="1400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just" rtl="1"/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إن اغلب المواد التي تحيط بنا يمكن أن تشتعل إذا توفر مصدر حرارة(شرارة)، ولإطفاء الحريق المندلع يجب استعمال وسيلة الإطفاء المناسبة: ماء، تراب، خرقة مبللة بالماء، غطاء صوفي...أو آلة إطفاء. </a:t>
            </a:r>
          </a:p>
          <a:p>
            <a:pPr algn="just" rtl="1"/>
            <a:endParaRPr lang="ar-TN" sz="1400" dirty="0" smtClean="0">
              <a:latin typeface="Andalus" pitchFamily="18" charset="-78"/>
              <a:cs typeface="Andalus" pitchFamily="18" charset="-78"/>
            </a:endParaRPr>
          </a:p>
          <a:p>
            <a:pPr algn="just" rtl="1"/>
            <a:endParaRPr lang="fr-FR" sz="1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429388" y="4328892"/>
            <a:ext cx="207170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TN" sz="1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نار المواد اليابسة: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مهاجمة النار من جهة اتجاه الريح.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بداية إطفاء الحريق من الأمام وعلى قاعدة اشتعال النار.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 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البقاء على عين المكان تحسبا لعودة اشتعال النار</a:t>
            </a:r>
          </a:p>
          <a:p>
            <a:pPr algn="r" rtl="1"/>
            <a:endParaRPr lang="fr-FR" sz="1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643438" y="341635"/>
            <a:ext cx="3786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TN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الحـــــــــــــــــــــــــرائــــق</a:t>
            </a:r>
          </a:p>
          <a:p>
            <a:pPr algn="r" rtl="1"/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لكي تشتعل النار لا بد من اكتمال مثلث النار المشتمل على العناصر التالية:</a:t>
            </a:r>
          </a:p>
          <a:p>
            <a:pPr algn="r" rtl="1"/>
            <a:endParaRPr lang="fr-FR" sz="1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9" name="Organigramme : Extraire 18"/>
          <p:cNvSpPr/>
          <p:nvPr/>
        </p:nvSpPr>
        <p:spPr>
          <a:xfrm>
            <a:off x="5786446" y="977786"/>
            <a:ext cx="1571636" cy="1143008"/>
          </a:xfrm>
          <a:prstGeom prst="flowChartExtract">
            <a:avLst/>
          </a:prstGeom>
          <a:solidFill>
            <a:srgbClr val="FF0000"/>
          </a:solidFill>
          <a:ln w="857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مثلث النار</a:t>
            </a:r>
            <a:endParaRPr lang="fr-FR" sz="1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1" name="ZoneTexte 20"/>
          <p:cNvSpPr txBox="1"/>
          <p:nvPr/>
        </p:nvSpPr>
        <p:spPr>
          <a:xfrm rot="3365746">
            <a:off x="6511211" y="1277591"/>
            <a:ext cx="1176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TN" sz="1400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الهواء</a:t>
            </a:r>
            <a:r>
              <a:rPr lang="fr-FR" sz="1400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) </a:t>
            </a:r>
            <a:r>
              <a:rPr lang="ar-TN" sz="1400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أكسجين</a:t>
            </a:r>
            <a:r>
              <a:rPr lang="fr-FR" sz="1400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( </a:t>
            </a:r>
            <a:endParaRPr lang="fr-FR" sz="1400" dirty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2" name="ZoneTexte 21"/>
          <p:cNvSpPr txBox="1"/>
          <p:nvPr/>
        </p:nvSpPr>
        <p:spPr>
          <a:xfrm rot="18157638">
            <a:off x="5631402" y="1357776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الــــــحــــــــــــرارة</a:t>
            </a:r>
            <a:endParaRPr lang="fr-FR" sz="14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929322" y="2120794"/>
            <a:ext cx="1337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المـادة المـــــــــــــــــــــــــشتعـــلة</a:t>
            </a:r>
            <a:endParaRPr lang="fr-FR" sz="1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072066" y="2376066"/>
            <a:ext cx="3195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16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إذا ... لإطفاء النار يكفي إزالة احد العناصر الثلاثة</a:t>
            </a:r>
            <a:endParaRPr lang="fr-FR" sz="16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43438" y="3907041"/>
            <a:ext cx="35377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TN" sz="14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تختلف طريقة إطفاء النار وفق طبيعة المواد المشتعلة: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857224" y="428604"/>
            <a:ext cx="20002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TN" sz="1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نار الغازات: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استعمال خرقة مبللة من الصوف أو القطن.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اغلف اليد والنصف الأسفل من الساعد بالخرقة.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إبعاد الوجه ومد الذراع لغلق حنفية قارورة الغاز. </a:t>
            </a:r>
          </a:p>
          <a:p>
            <a:pPr algn="r" rtl="1"/>
            <a:endParaRPr lang="fr-FR" sz="12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8" name="Picture 4" descr="C:\Users\pc\Desktop\Nouveau dossier (2)\بطانية حري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428604"/>
            <a:ext cx="1785950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F:\ \اخماد حريق بمزرعة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4286256"/>
            <a:ext cx="1714512" cy="13394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6" name="ZoneTexte 25"/>
          <p:cNvSpPr txBox="1"/>
          <p:nvPr/>
        </p:nvSpPr>
        <p:spPr>
          <a:xfrm>
            <a:off x="2428861" y="2214554"/>
            <a:ext cx="22145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TN" sz="1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نار المواد السائلة: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إحضار عدة قوارير إطفاء بالمسحوق الجاف.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الحرص على توجيه مادة المسحوق على كامل مساحة النار.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تجنب استنشاق دخان الحرائق.</a:t>
            </a:r>
            <a:endParaRPr lang="fr-FR" sz="1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643174" y="4043140"/>
            <a:ext cx="18573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TN" sz="1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نار الكهرباء: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قطع التيار الكهربائي على مستوى العداد.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استعمال قارورة إطفاء ثاني أكسيد الكربون.</a:t>
            </a:r>
          </a:p>
          <a:p>
            <a:pPr algn="r" rtl="1"/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ar-TN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الامتناع </a:t>
            </a:r>
            <a:r>
              <a:rPr lang="ar-TN" sz="1400" dirty="0" smtClean="0">
                <a:latin typeface="Andalus" pitchFamily="18" charset="-78"/>
                <a:cs typeface="Andalus" pitchFamily="18" charset="-78"/>
              </a:rPr>
              <a:t>بتاتا عن استعمال الماء لإطفاء نار الكهرباء.</a:t>
            </a:r>
            <a:endParaRPr lang="fr-FR" sz="1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8" name="Picture 2" descr="C:\Documents and Settings\versus11\Bureau\حرائق\electfire.jpg"/>
          <p:cNvPicPr>
            <a:picLocks noChangeAspect="1" noChangeArrowheads="1"/>
          </p:cNvPicPr>
          <p:nvPr/>
        </p:nvPicPr>
        <p:blipFill>
          <a:blip r:embed="rId4" cstate="print"/>
          <a:srcRect b="7812"/>
          <a:stretch>
            <a:fillRect/>
          </a:stretch>
        </p:blipFill>
        <p:spPr bwMode="auto">
          <a:xfrm>
            <a:off x="928662" y="4071942"/>
            <a:ext cx="1788937" cy="1553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" name="Picture 2" descr="C:\Users\pc\Desktop\mensi yosra\YOSRA\670px-Use-a-Fire-Extinguisher-Step-6-Version-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2125792"/>
            <a:ext cx="1754170" cy="17318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316</Words>
  <Application>Microsoft Office PowerPoint</Application>
  <PresentationFormat>Affichage à l'écran (4:3)</PresentationFormat>
  <Paragraphs>51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PC-YOUSSEF</cp:lastModifiedBy>
  <cp:revision>135</cp:revision>
  <dcterms:created xsi:type="dcterms:W3CDTF">2016-03-04T08:46:42Z</dcterms:created>
  <dcterms:modified xsi:type="dcterms:W3CDTF">2017-02-26T14:02:35Z</dcterms:modified>
</cp:coreProperties>
</file>